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4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5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25"/>
  </p:notesMasterIdLst>
  <p:sldIdLst>
    <p:sldId id="268" r:id="rId2"/>
    <p:sldId id="257" r:id="rId3"/>
    <p:sldId id="283" r:id="rId4"/>
    <p:sldId id="284" r:id="rId5"/>
    <p:sldId id="260" r:id="rId6"/>
    <p:sldId id="267" r:id="rId7"/>
    <p:sldId id="262" r:id="rId8"/>
    <p:sldId id="263" r:id="rId9"/>
    <p:sldId id="265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78" r:id="rId22"/>
    <p:sldId id="266" r:id="rId23"/>
    <p:sldId id="28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4105B15-EBEA-4900-B8D1-9C501170137B}">
          <p14:sldIdLst>
            <p14:sldId id="268"/>
            <p14:sldId id="257"/>
            <p14:sldId id="283"/>
            <p14:sldId id="284"/>
            <p14:sldId id="260"/>
            <p14:sldId id="267"/>
            <p14:sldId id="262"/>
            <p14:sldId id="263"/>
            <p14:sldId id="265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78"/>
            <p14:sldId id="266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3T18:35:56.2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0,'0'0,"0"0,0 0,0 0,0 0,0 0,0 0,0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3T18:36:02.3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72 186,'0'0,"0"-5,0-6,-2-8,-4-1,-1-1,1 0,2 5,-2 2,-2 1,-2-2,-2-2,1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3T18:35:56.2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0,'0'0,"0"0,0 0,0 0,0 0,0 0,0 0,0 0,0 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3T18:35:56.2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0,'0'0,"0"0,0 0,0 0,0 0,0 0,0 0,0 0,0 0,0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13T18:35:56.20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0,'0'0,"0"0,0 0,0 0,0 0,0 0,0 0,0 0,0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C46239-ADEF-46F7-990E-2FB615F8D970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9DE46-DD6C-493D-85D8-970606C0C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704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3/15/2019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7875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61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3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3/15/2019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52772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5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3/15/2019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University of Arizona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053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3/15/2019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University of Arizona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7911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3/15/2019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42A59C5-7A5B-434E-AB1B-ABC2C740CE0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752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220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220.png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6.png"/><Relationship Id="rId3" Type="http://schemas.openxmlformats.org/officeDocument/2006/relationships/tags" Target="../tags/tag9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5.png"/><Relationship Id="rId2" Type="http://schemas.openxmlformats.org/officeDocument/2006/relationships/tags" Target="../tags/tag8.xml"/><Relationship Id="rId16" Type="http://schemas.openxmlformats.org/officeDocument/2006/relationships/image" Target="../media/image29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4.png"/><Relationship Id="rId5" Type="http://schemas.openxmlformats.org/officeDocument/2006/relationships/tags" Target="../tags/tag11.xml"/><Relationship Id="rId1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tags" Target="../tags/tag10.xml"/><Relationship Id="rId9" Type="http://schemas.openxmlformats.org/officeDocument/2006/relationships/image" Target="../media/image220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5.xml"/><Relationship Id="rId7" Type="http://schemas.openxmlformats.org/officeDocument/2006/relationships/image" Target="../media/image20.PNG"/><Relationship Id="rId12" Type="http://schemas.openxmlformats.org/officeDocument/2006/relationships/image" Target="../media/image3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33.png"/><Relationship Id="rId5" Type="http://schemas.openxmlformats.org/officeDocument/2006/relationships/tags" Target="../tags/tag17.xml"/><Relationship Id="rId10" Type="http://schemas.openxmlformats.org/officeDocument/2006/relationships/image" Target="../media/image32.png"/><Relationship Id="rId4" Type="http://schemas.openxmlformats.org/officeDocument/2006/relationships/tags" Target="../tags/tag16.xml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image" Target="../media/image35.png"/><Relationship Id="rId26" Type="http://schemas.openxmlformats.org/officeDocument/2006/relationships/image" Target="../media/image42.png"/><Relationship Id="rId3" Type="http://schemas.openxmlformats.org/officeDocument/2006/relationships/tags" Target="../tags/tag20.xml"/><Relationship Id="rId21" Type="http://schemas.openxmlformats.org/officeDocument/2006/relationships/image" Target="../media/image25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41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image" Target="../media/image37.png"/><Relationship Id="rId29" Type="http://schemas.openxmlformats.org/officeDocument/2006/relationships/image" Target="../media/image45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40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tags" Target="../tags/tag27.xml"/><Relationship Id="rId19" Type="http://schemas.openxmlformats.org/officeDocument/2006/relationships/image" Target="../media/image36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2.png"/><Relationship Id="rId3" Type="http://schemas.openxmlformats.org/officeDocument/2006/relationships/tags" Target="../tags/tag36.xml"/><Relationship Id="rId21" Type="http://schemas.openxmlformats.org/officeDocument/2006/relationships/image" Target="../media/image44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5" Type="http://schemas.openxmlformats.org/officeDocument/2006/relationships/image" Target="../media/image51.png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image" Target="../media/image48.png"/><Relationship Id="rId29" Type="http://schemas.openxmlformats.org/officeDocument/2006/relationships/image" Target="../media/image55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43.png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image" Target="../media/image50.png"/><Relationship Id="rId28" Type="http://schemas.openxmlformats.org/officeDocument/2006/relationships/image" Target="../media/image54.png"/><Relationship Id="rId10" Type="http://schemas.openxmlformats.org/officeDocument/2006/relationships/tags" Target="../tags/tag43.xml"/><Relationship Id="rId19" Type="http://schemas.openxmlformats.org/officeDocument/2006/relationships/image" Target="../media/image47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49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image" Target="../media/image56.png"/><Relationship Id="rId5" Type="http://schemas.openxmlformats.org/officeDocument/2006/relationships/tags" Target="../tags/tag55.xml"/><Relationship Id="rId10" Type="http://schemas.openxmlformats.org/officeDocument/2006/relationships/image" Target="../media/image58.png"/><Relationship Id="rId4" Type="http://schemas.openxmlformats.org/officeDocument/2006/relationships/tags" Target="../tags/tag54.xml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59.xml"/><Relationship Id="rId7" Type="http://schemas.openxmlformats.org/officeDocument/2006/relationships/image" Target="../media/image25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image" Target="../media/image61.png"/><Relationship Id="rId3" Type="http://schemas.openxmlformats.org/officeDocument/2006/relationships/tags" Target="../tags/tag63.xml"/><Relationship Id="rId21" Type="http://schemas.openxmlformats.org/officeDocument/2006/relationships/image" Target="../media/image64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image" Target="../media/image60.png"/><Relationship Id="rId2" Type="http://schemas.openxmlformats.org/officeDocument/2006/relationships/tags" Target="../tags/tag62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5" Type="http://schemas.openxmlformats.org/officeDocument/2006/relationships/image" Target="../media/image44.png"/><Relationship Id="rId23" Type="http://schemas.openxmlformats.org/officeDocument/2006/relationships/image" Target="../media/image66.png"/><Relationship Id="rId10" Type="http://schemas.openxmlformats.org/officeDocument/2006/relationships/tags" Target="../tags/tag70.xml"/><Relationship Id="rId19" Type="http://schemas.openxmlformats.org/officeDocument/2006/relationships/image" Target="../media/image62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Real_projective_plane&amp;oldid=879484668" TargetMode="External"/><Relationship Id="rId2" Type="http://schemas.openxmlformats.org/officeDocument/2006/relationships/hyperlink" Target="https://en.wikipedia.org/w/index.php?title=Homotopy&amp;oldid=881471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4Gf8Xa0N2yk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about/author.html" TargetMode="External"/><Relationship Id="rId2" Type="http://schemas.openxmlformats.org/officeDocument/2006/relationships/hyperlink" Target="http://mathworld.wolfram.com/topics/RowlandTodd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hworld.wolfram.com/FundamentalGroup.html" TargetMode="External"/><Relationship Id="rId4" Type="http://schemas.openxmlformats.org/officeDocument/2006/relationships/hyperlink" Target="http://mathworld.wolfram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9C2F3D-21EA-4CB3-995D-8C7B8E6D9C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Spinning spanner ‘</a:t>
            </a:r>
            <a:r>
              <a:rPr lang="en-US" sz="5400" dirty="0" err="1"/>
              <a:t>splains</a:t>
            </a:r>
            <a:r>
              <a:rPr lang="en-US" sz="5400" dirty="0"/>
              <a:t> the spinning spinor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EBD2B0-BC90-4728-A1C7-CB1746FD2A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Grad Talk by Rohit Kumar Gupta</a:t>
            </a:r>
          </a:p>
        </p:txBody>
      </p:sp>
    </p:spTree>
    <p:extLst>
      <p:ext uri="{BB962C8B-B14F-4D97-AF65-F5344CB8AC3E}">
        <p14:creationId xmlns:p14="http://schemas.microsoft.com/office/powerpoint/2010/main" val="1062748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9D25-59BC-4E92-856D-2BA85E681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Projective Plane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5277552A-E8CB-4196-ADCA-591321937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250" y="2620641"/>
            <a:ext cx="2428454" cy="2294470"/>
          </a:xfr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9AC260C-6162-46DC-A7CB-973F6D634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64" y="2872135"/>
            <a:ext cx="2432115" cy="204297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A8D67B-A295-408E-A251-2A46DE62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34BC4-CDE5-4B75-84EA-DD767E9E1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91093"/>
            <a:ext cx="6280830" cy="404614"/>
          </a:xfrm>
        </p:spPr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BD5B9-57DC-44B5-A683-D48A7D1E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10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637ABB3-0B22-4612-AC1C-45E5155F9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75" y="246487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04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14DC7B-1230-4C1A-A73D-6EE8D7CA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Projective Plane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485491-E0C5-41A3-ABA3-DFDDA3C78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C8630-D0CD-4A4D-B6A1-DD089619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A23E8-7948-4FF8-A3F1-1665BE9C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523AD-43BC-43D4-934E-9AC120CE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C42A59C5-7A5B-434E-AB1B-ABC2C740CE08}" type="slidenum">
              <a:rPr lang="en-US" smtClean="0"/>
              <a:t>11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8851CF0-5945-4649-BE01-BB0067438F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82" y="2436119"/>
            <a:ext cx="4407292" cy="3695699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7FEBD7-8DF7-4805-BFBB-576E93448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41" y="2436119"/>
            <a:ext cx="4790459" cy="3752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AEACE-CB37-4F5F-A2E8-B717DEFC6C0A}"/>
              </a:ext>
            </a:extLst>
          </p:cNvPr>
          <p:cNvSpPr txBox="1"/>
          <p:nvPr/>
        </p:nvSpPr>
        <p:spPr>
          <a:xfrm>
            <a:off x="6487141" y="1536569"/>
            <a:ext cx="4655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Lift the disc D to the hemisphere (dark) H. D is homeomorphic to sphere S with antipodal points identified.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CBF11-2FA5-46FB-83B9-2527A6D7D0CF}"/>
              </a:ext>
            </a:extLst>
          </p:cNvPr>
          <p:cNvSpPr txBox="1"/>
          <p:nvPr/>
        </p:nvSpPr>
        <p:spPr>
          <a:xfrm>
            <a:off x="1297568" y="1732943"/>
            <a:ext cx="440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Projective space K along with disc D. Path P is defined to be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6F8819-95BC-4E62-BFA2-53D900DA31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2" y="2069475"/>
            <a:ext cx="1856915" cy="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58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14DC7B-1230-4C1A-A73D-6EE8D7CA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34222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Projective Plane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485491-E0C5-41A3-ABA3-DFDDA3C78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C8630-D0CD-4A4D-B6A1-DD089619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A23E8-7948-4FF8-A3F1-1665BE9C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523AD-43BC-43D4-934E-9AC120CE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C42A59C5-7A5B-434E-AB1B-ABC2C740CE08}" type="slidenum">
              <a:rPr lang="en-US" smtClean="0"/>
              <a:t>12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8851CF0-5945-4649-BE01-BB0067438F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69" y="2228849"/>
            <a:ext cx="4407292" cy="3695699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7FEBD7-8DF7-4805-BFBB-576E93448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77" y="2228849"/>
            <a:ext cx="4790459" cy="37528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AEACE-CB37-4F5F-A2E8-B717DEFC6C0A}"/>
              </a:ext>
            </a:extLst>
          </p:cNvPr>
          <p:cNvSpPr txBox="1"/>
          <p:nvPr/>
        </p:nvSpPr>
        <p:spPr>
          <a:xfrm>
            <a:off x="6675676" y="1335713"/>
            <a:ext cx="4655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line is the image of blue line on the sphere, note that red line is</a:t>
            </a:r>
            <a:r>
              <a:rPr lang="en-US" b="1" dirty="0"/>
              <a:t> </a:t>
            </a:r>
            <a:r>
              <a:rPr lang="en-US" b="1" u="sng" dirty="0"/>
              <a:t>not</a:t>
            </a:r>
            <a:r>
              <a:rPr lang="en-US" b="1" dirty="0"/>
              <a:t> </a:t>
            </a:r>
            <a:r>
              <a:rPr lang="en-US" dirty="0"/>
              <a:t>homeomorphic to the blue 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CBF11-2FA5-46FB-83B9-2527A6D7D0CF}"/>
              </a:ext>
            </a:extLst>
          </p:cNvPr>
          <p:cNvSpPr txBox="1"/>
          <p:nvPr/>
        </p:nvSpPr>
        <p:spPr>
          <a:xfrm>
            <a:off x="1297569" y="1473791"/>
            <a:ext cx="440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Projective space K and the disc D along with path P.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D19130-3F52-48A3-9408-91213608B0B0}"/>
              </a:ext>
            </a:extLst>
          </p:cNvPr>
          <p:cNvCxnSpPr/>
          <p:nvPr/>
        </p:nvCxnSpPr>
        <p:spPr>
          <a:xfrm flipV="1">
            <a:off x="2109166" y="3572759"/>
            <a:ext cx="2696065" cy="1168924"/>
          </a:xfrm>
          <a:prstGeom prst="line">
            <a:avLst/>
          </a:prstGeom>
          <a:ln w="762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32B823-7F1E-4B88-93C2-3842529339B0}"/>
              </a:ext>
            </a:extLst>
          </p:cNvPr>
          <p:cNvCxnSpPr/>
          <p:nvPr/>
        </p:nvCxnSpPr>
        <p:spPr>
          <a:xfrm>
            <a:off x="7456602" y="4076698"/>
            <a:ext cx="2743200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607B6B-B7A1-44B3-99B1-13B96E410464}"/>
                  </a:ext>
                </a:extLst>
              </p14:cNvPr>
              <p14:cNvContentPartPr/>
              <p14:nvPr/>
            </p14:nvContentPartPr>
            <p14:xfrm>
              <a:off x="7561360" y="41527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607B6B-B7A1-44B3-99B1-13B96E4104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2720" y="41437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68AB8F0-E345-491C-9247-A8C4992C4B6E}"/>
                  </a:ext>
                </a:extLst>
              </p14:cNvPr>
              <p14:cNvContentPartPr/>
              <p14:nvPr/>
            </p14:nvContentPartPr>
            <p14:xfrm>
              <a:off x="7470640" y="4112760"/>
              <a:ext cx="26280" cy="67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68AB8F0-E345-491C-9247-A8C4992C4B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1640" y="4103760"/>
                <a:ext cx="43920" cy="8496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079CE5A-3B26-47DF-A285-0C448599DD2A}"/>
              </a:ext>
            </a:extLst>
          </p:cNvPr>
          <p:cNvSpPr/>
          <p:nvPr/>
        </p:nvSpPr>
        <p:spPr>
          <a:xfrm>
            <a:off x="7453287" y="2731647"/>
            <a:ext cx="2716937" cy="1413633"/>
          </a:xfrm>
          <a:custGeom>
            <a:avLst/>
            <a:gdLst>
              <a:gd name="connsiteX0" fmla="*/ 4153 w 2716937"/>
              <a:gd name="connsiteY0" fmla="*/ 1413633 h 1413633"/>
              <a:gd name="connsiteX1" fmla="*/ 34633 w 2716937"/>
              <a:gd name="connsiteY1" fmla="*/ 1017393 h 1413633"/>
              <a:gd name="connsiteX2" fmla="*/ 258153 w 2716937"/>
              <a:gd name="connsiteY2" fmla="*/ 519553 h 1413633"/>
              <a:gd name="connsiteX3" fmla="*/ 735673 w 2716937"/>
              <a:gd name="connsiteY3" fmla="*/ 133473 h 1413633"/>
              <a:gd name="connsiteX4" fmla="*/ 1324953 w 2716937"/>
              <a:gd name="connsiteY4" fmla="*/ 1393 h 1413633"/>
              <a:gd name="connsiteX5" fmla="*/ 1812633 w 2716937"/>
              <a:gd name="connsiteY5" fmla="*/ 82673 h 1413633"/>
              <a:gd name="connsiteX6" fmla="*/ 2249513 w 2716937"/>
              <a:gd name="connsiteY6" fmla="*/ 356993 h 1413633"/>
              <a:gd name="connsiteX7" fmla="*/ 2432393 w 2716937"/>
              <a:gd name="connsiteY7" fmla="*/ 580513 h 1413633"/>
              <a:gd name="connsiteX8" fmla="*/ 2584793 w 2716937"/>
              <a:gd name="connsiteY8" fmla="*/ 854833 h 1413633"/>
              <a:gd name="connsiteX9" fmla="*/ 2676233 w 2716937"/>
              <a:gd name="connsiteY9" fmla="*/ 1149473 h 1413633"/>
              <a:gd name="connsiteX10" fmla="*/ 2716873 w 2716937"/>
              <a:gd name="connsiteY10" fmla="*/ 1352673 h 1413633"/>
              <a:gd name="connsiteX11" fmla="*/ 2686393 w 2716937"/>
              <a:gd name="connsiteY11" fmla="*/ 1342513 h 1413633"/>
              <a:gd name="connsiteX12" fmla="*/ 2686393 w 2716937"/>
              <a:gd name="connsiteY12" fmla="*/ 1342513 h 141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16937" h="1413633">
                <a:moveTo>
                  <a:pt x="4153" y="1413633"/>
                </a:moveTo>
                <a:cubicBezTo>
                  <a:pt x="-1774" y="1290019"/>
                  <a:pt x="-7700" y="1166406"/>
                  <a:pt x="34633" y="1017393"/>
                </a:cubicBezTo>
                <a:cubicBezTo>
                  <a:pt x="76966" y="868380"/>
                  <a:pt x="141313" y="666873"/>
                  <a:pt x="258153" y="519553"/>
                </a:cubicBezTo>
                <a:cubicBezTo>
                  <a:pt x="374993" y="372233"/>
                  <a:pt x="557873" y="219833"/>
                  <a:pt x="735673" y="133473"/>
                </a:cubicBezTo>
                <a:cubicBezTo>
                  <a:pt x="913473" y="47113"/>
                  <a:pt x="1145460" y="9860"/>
                  <a:pt x="1324953" y="1393"/>
                </a:cubicBezTo>
                <a:cubicBezTo>
                  <a:pt x="1504446" y="-7074"/>
                  <a:pt x="1658540" y="23406"/>
                  <a:pt x="1812633" y="82673"/>
                </a:cubicBezTo>
                <a:cubicBezTo>
                  <a:pt x="1966726" y="141940"/>
                  <a:pt x="2146220" y="274020"/>
                  <a:pt x="2249513" y="356993"/>
                </a:cubicBezTo>
                <a:cubicBezTo>
                  <a:pt x="2352806" y="439966"/>
                  <a:pt x="2376513" y="497540"/>
                  <a:pt x="2432393" y="580513"/>
                </a:cubicBezTo>
                <a:cubicBezTo>
                  <a:pt x="2488273" y="663486"/>
                  <a:pt x="2544153" y="760006"/>
                  <a:pt x="2584793" y="854833"/>
                </a:cubicBezTo>
                <a:cubicBezTo>
                  <a:pt x="2625433" y="949660"/>
                  <a:pt x="2654220" y="1066500"/>
                  <a:pt x="2676233" y="1149473"/>
                </a:cubicBezTo>
                <a:cubicBezTo>
                  <a:pt x="2698246" y="1232446"/>
                  <a:pt x="2715180" y="1320500"/>
                  <a:pt x="2716873" y="1352673"/>
                </a:cubicBezTo>
                <a:cubicBezTo>
                  <a:pt x="2718566" y="1384846"/>
                  <a:pt x="2686393" y="1342513"/>
                  <a:pt x="2686393" y="1342513"/>
                </a:cubicBezTo>
                <a:lnTo>
                  <a:pt x="2686393" y="1342513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4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14DC7B-1230-4C1A-A73D-6EE8D7CA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Projective Plane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485491-E0C5-41A3-ABA3-DFDDA3C78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C8630-D0CD-4A4D-B6A1-DD089619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A23E8-7948-4FF8-A3F1-1665BE9C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523AD-43BC-43D4-934E-9AC120CE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C42A59C5-7A5B-434E-AB1B-ABC2C740CE08}" type="slidenum">
              <a:rPr lang="en-US" smtClean="0"/>
              <a:t>13</a:t>
            </a:fld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8851CF0-5945-4649-BE01-BB0067438F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68" y="2171700"/>
            <a:ext cx="4407292" cy="369569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AEACE-CB37-4F5F-A2E8-B717DEFC6C0A}"/>
              </a:ext>
            </a:extLst>
          </p:cNvPr>
          <p:cNvSpPr txBox="1"/>
          <p:nvPr/>
        </p:nvSpPr>
        <p:spPr>
          <a:xfrm>
            <a:off x="6487141" y="1536569"/>
            <a:ext cx="465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line is the image of blue line, because antipodal points are identified on the sphere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4CBF11-2FA5-46FB-83B9-2527A6D7D0CF}"/>
              </a:ext>
            </a:extLst>
          </p:cNvPr>
          <p:cNvSpPr txBox="1"/>
          <p:nvPr/>
        </p:nvSpPr>
        <p:spPr>
          <a:xfrm>
            <a:off x="1297568" y="1466623"/>
            <a:ext cx="4407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Projective space K and the disc D along with path P.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D19130-3F52-48A3-9408-91213608B0B0}"/>
              </a:ext>
            </a:extLst>
          </p:cNvPr>
          <p:cNvCxnSpPr/>
          <p:nvPr/>
        </p:nvCxnSpPr>
        <p:spPr>
          <a:xfrm flipV="1">
            <a:off x="2109166" y="3572759"/>
            <a:ext cx="2696065" cy="1168924"/>
          </a:xfrm>
          <a:prstGeom prst="line">
            <a:avLst/>
          </a:prstGeom>
          <a:ln w="7620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607B6B-B7A1-44B3-99B1-13B96E410464}"/>
                  </a:ext>
                </a:extLst>
              </p14:cNvPr>
              <p14:cNvContentPartPr/>
              <p14:nvPr/>
            </p14:nvContentPartPr>
            <p14:xfrm>
              <a:off x="7561360" y="41527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607B6B-B7A1-44B3-99B1-13B96E4104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2720" y="41437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527374B-0926-4B1D-91DA-2CB967E5BB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40" y="2171701"/>
            <a:ext cx="4790459" cy="37528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EC06CE-1BC4-41F1-B6C1-F9BD02627BF2}"/>
              </a:ext>
            </a:extLst>
          </p:cNvPr>
          <p:cNvCxnSpPr/>
          <p:nvPr/>
        </p:nvCxnSpPr>
        <p:spPr>
          <a:xfrm>
            <a:off x="7244080" y="4038596"/>
            <a:ext cx="26766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694071-DE14-47FF-BF80-8DCC78B5BC11}"/>
              </a:ext>
            </a:extLst>
          </p:cNvPr>
          <p:cNvSpPr/>
          <p:nvPr/>
        </p:nvSpPr>
        <p:spPr>
          <a:xfrm>
            <a:off x="8564880" y="2702560"/>
            <a:ext cx="1372352" cy="2712803"/>
          </a:xfrm>
          <a:custGeom>
            <a:avLst/>
            <a:gdLst>
              <a:gd name="connsiteX0" fmla="*/ 0 w 1372352"/>
              <a:gd name="connsiteY0" fmla="*/ 0 h 2712803"/>
              <a:gd name="connsiteX1" fmla="*/ 223520 w 1372352"/>
              <a:gd name="connsiteY1" fmla="*/ 20320 h 2712803"/>
              <a:gd name="connsiteX2" fmla="*/ 447040 w 1372352"/>
              <a:gd name="connsiteY2" fmla="*/ 71120 h 2712803"/>
              <a:gd name="connsiteX3" fmla="*/ 640080 w 1372352"/>
              <a:gd name="connsiteY3" fmla="*/ 162560 h 2712803"/>
              <a:gd name="connsiteX4" fmla="*/ 883920 w 1372352"/>
              <a:gd name="connsiteY4" fmla="*/ 274320 h 2712803"/>
              <a:gd name="connsiteX5" fmla="*/ 1026160 w 1372352"/>
              <a:gd name="connsiteY5" fmla="*/ 467360 h 2712803"/>
              <a:gd name="connsiteX6" fmla="*/ 1209040 w 1372352"/>
              <a:gd name="connsiteY6" fmla="*/ 650240 h 2712803"/>
              <a:gd name="connsiteX7" fmla="*/ 1351280 w 1372352"/>
              <a:gd name="connsiteY7" fmla="*/ 985520 h 2712803"/>
              <a:gd name="connsiteX8" fmla="*/ 1371600 w 1372352"/>
              <a:gd name="connsiteY8" fmla="*/ 1259840 h 2712803"/>
              <a:gd name="connsiteX9" fmla="*/ 1351280 w 1372352"/>
              <a:gd name="connsiteY9" fmla="*/ 1574800 h 2712803"/>
              <a:gd name="connsiteX10" fmla="*/ 1270000 w 1372352"/>
              <a:gd name="connsiteY10" fmla="*/ 1930400 h 2712803"/>
              <a:gd name="connsiteX11" fmla="*/ 1087120 w 1372352"/>
              <a:gd name="connsiteY11" fmla="*/ 2204720 h 2712803"/>
              <a:gd name="connsiteX12" fmla="*/ 883920 w 1372352"/>
              <a:gd name="connsiteY12" fmla="*/ 2418080 h 2712803"/>
              <a:gd name="connsiteX13" fmla="*/ 690880 w 1372352"/>
              <a:gd name="connsiteY13" fmla="*/ 2540000 h 2712803"/>
              <a:gd name="connsiteX14" fmla="*/ 508000 w 1372352"/>
              <a:gd name="connsiteY14" fmla="*/ 2641600 h 2712803"/>
              <a:gd name="connsiteX15" fmla="*/ 162560 w 1372352"/>
              <a:gd name="connsiteY15" fmla="*/ 2702560 h 2712803"/>
              <a:gd name="connsiteX16" fmla="*/ 0 w 1372352"/>
              <a:gd name="connsiteY16" fmla="*/ 2712720 h 2712803"/>
              <a:gd name="connsiteX17" fmla="*/ 0 w 1372352"/>
              <a:gd name="connsiteY17" fmla="*/ 2712720 h 27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72352" h="2712803">
                <a:moveTo>
                  <a:pt x="0" y="0"/>
                </a:moveTo>
                <a:cubicBezTo>
                  <a:pt x="74506" y="4233"/>
                  <a:pt x="149013" y="8467"/>
                  <a:pt x="223520" y="20320"/>
                </a:cubicBezTo>
                <a:cubicBezTo>
                  <a:pt x="298027" y="32173"/>
                  <a:pt x="377613" y="47413"/>
                  <a:pt x="447040" y="71120"/>
                </a:cubicBezTo>
                <a:cubicBezTo>
                  <a:pt x="516467" y="94827"/>
                  <a:pt x="640080" y="162560"/>
                  <a:pt x="640080" y="162560"/>
                </a:cubicBezTo>
                <a:cubicBezTo>
                  <a:pt x="712893" y="196427"/>
                  <a:pt x="819573" y="223520"/>
                  <a:pt x="883920" y="274320"/>
                </a:cubicBezTo>
                <a:cubicBezTo>
                  <a:pt x="948267" y="325120"/>
                  <a:pt x="971973" y="404707"/>
                  <a:pt x="1026160" y="467360"/>
                </a:cubicBezTo>
                <a:cubicBezTo>
                  <a:pt x="1080347" y="530013"/>
                  <a:pt x="1154853" y="563880"/>
                  <a:pt x="1209040" y="650240"/>
                </a:cubicBezTo>
                <a:cubicBezTo>
                  <a:pt x="1263227" y="736600"/>
                  <a:pt x="1324187" y="883920"/>
                  <a:pt x="1351280" y="985520"/>
                </a:cubicBezTo>
                <a:cubicBezTo>
                  <a:pt x="1378373" y="1087120"/>
                  <a:pt x="1371600" y="1161627"/>
                  <a:pt x="1371600" y="1259840"/>
                </a:cubicBezTo>
                <a:cubicBezTo>
                  <a:pt x="1371600" y="1358053"/>
                  <a:pt x="1368213" y="1463040"/>
                  <a:pt x="1351280" y="1574800"/>
                </a:cubicBezTo>
                <a:cubicBezTo>
                  <a:pt x="1334347" y="1686560"/>
                  <a:pt x="1314027" y="1825413"/>
                  <a:pt x="1270000" y="1930400"/>
                </a:cubicBezTo>
                <a:cubicBezTo>
                  <a:pt x="1225973" y="2035387"/>
                  <a:pt x="1151467" y="2123440"/>
                  <a:pt x="1087120" y="2204720"/>
                </a:cubicBezTo>
                <a:cubicBezTo>
                  <a:pt x="1022773" y="2286000"/>
                  <a:pt x="949960" y="2362200"/>
                  <a:pt x="883920" y="2418080"/>
                </a:cubicBezTo>
                <a:cubicBezTo>
                  <a:pt x="817880" y="2473960"/>
                  <a:pt x="753533" y="2502747"/>
                  <a:pt x="690880" y="2540000"/>
                </a:cubicBezTo>
                <a:cubicBezTo>
                  <a:pt x="628227" y="2577253"/>
                  <a:pt x="596053" y="2614507"/>
                  <a:pt x="508000" y="2641600"/>
                </a:cubicBezTo>
                <a:cubicBezTo>
                  <a:pt x="419947" y="2668693"/>
                  <a:pt x="247227" y="2690707"/>
                  <a:pt x="162560" y="2702560"/>
                </a:cubicBezTo>
                <a:cubicBezTo>
                  <a:pt x="77893" y="2714413"/>
                  <a:pt x="0" y="2712720"/>
                  <a:pt x="0" y="2712720"/>
                </a:cubicBezTo>
                <a:lnTo>
                  <a:pt x="0" y="271272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2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14DC7B-1230-4C1A-A73D-6EE8D7CA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Projective Plane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485491-E0C5-41A3-ABA3-DFDDA3C78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C8630-D0CD-4A4D-B6A1-DD089619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A23E8-7948-4FF8-A3F1-1665BE9C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523AD-43BC-43D4-934E-9AC120CE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C42A59C5-7A5B-434E-AB1B-ABC2C740CE08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AEACE-CB37-4F5F-A2E8-B717DEFC6C0A}"/>
              </a:ext>
            </a:extLst>
          </p:cNvPr>
          <p:cNvSpPr txBox="1"/>
          <p:nvPr/>
        </p:nvSpPr>
        <p:spPr>
          <a:xfrm>
            <a:off x="6487141" y="1536569"/>
            <a:ext cx="465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line is the image of blue line, because antipodal points are identified on the sphere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607B6B-B7A1-44B3-99B1-13B96E410464}"/>
                  </a:ext>
                </a:extLst>
              </p14:cNvPr>
              <p14:cNvContentPartPr/>
              <p14:nvPr/>
            </p14:nvContentPartPr>
            <p14:xfrm>
              <a:off x="7561360" y="41527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607B6B-B7A1-44B3-99B1-13B96E4104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2720" y="41437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527374B-0926-4B1D-91DA-2CB967E5B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40" y="2171701"/>
            <a:ext cx="4790459" cy="37528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EC06CE-1BC4-41F1-B6C1-F9BD02627BF2}"/>
              </a:ext>
            </a:extLst>
          </p:cNvPr>
          <p:cNvCxnSpPr/>
          <p:nvPr/>
        </p:nvCxnSpPr>
        <p:spPr>
          <a:xfrm>
            <a:off x="7244080" y="4038596"/>
            <a:ext cx="26766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E694071-DE14-47FF-BF80-8DCC78B5BC11}"/>
              </a:ext>
            </a:extLst>
          </p:cNvPr>
          <p:cNvSpPr/>
          <p:nvPr/>
        </p:nvSpPr>
        <p:spPr>
          <a:xfrm>
            <a:off x="8564880" y="2702560"/>
            <a:ext cx="1372352" cy="2712803"/>
          </a:xfrm>
          <a:custGeom>
            <a:avLst/>
            <a:gdLst>
              <a:gd name="connsiteX0" fmla="*/ 0 w 1372352"/>
              <a:gd name="connsiteY0" fmla="*/ 0 h 2712803"/>
              <a:gd name="connsiteX1" fmla="*/ 223520 w 1372352"/>
              <a:gd name="connsiteY1" fmla="*/ 20320 h 2712803"/>
              <a:gd name="connsiteX2" fmla="*/ 447040 w 1372352"/>
              <a:gd name="connsiteY2" fmla="*/ 71120 h 2712803"/>
              <a:gd name="connsiteX3" fmla="*/ 640080 w 1372352"/>
              <a:gd name="connsiteY3" fmla="*/ 162560 h 2712803"/>
              <a:gd name="connsiteX4" fmla="*/ 883920 w 1372352"/>
              <a:gd name="connsiteY4" fmla="*/ 274320 h 2712803"/>
              <a:gd name="connsiteX5" fmla="*/ 1026160 w 1372352"/>
              <a:gd name="connsiteY5" fmla="*/ 467360 h 2712803"/>
              <a:gd name="connsiteX6" fmla="*/ 1209040 w 1372352"/>
              <a:gd name="connsiteY6" fmla="*/ 650240 h 2712803"/>
              <a:gd name="connsiteX7" fmla="*/ 1351280 w 1372352"/>
              <a:gd name="connsiteY7" fmla="*/ 985520 h 2712803"/>
              <a:gd name="connsiteX8" fmla="*/ 1371600 w 1372352"/>
              <a:gd name="connsiteY8" fmla="*/ 1259840 h 2712803"/>
              <a:gd name="connsiteX9" fmla="*/ 1351280 w 1372352"/>
              <a:gd name="connsiteY9" fmla="*/ 1574800 h 2712803"/>
              <a:gd name="connsiteX10" fmla="*/ 1270000 w 1372352"/>
              <a:gd name="connsiteY10" fmla="*/ 1930400 h 2712803"/>
              <a:gd name="connsiteX11" fmla="*/ 1087120 w 1372352"/>
              <a:gd name="connsiteY11" fmla="*/ 2204720 h 2712803"/>
              <a:gd name="connsiteX12" fmla="*/ 883920 w 1372352"/>
              <a:gd name="connsiteY12" fmla="*/ 2418080 h 2712803"/>
              <a:gd name="connsiteX13" fmla="*/ 690880 w 1372352"/>
              <a:gd name="connsiteY13" fmla="*/ 2540000 h 2712803"/>
              <a:gd name="connsiteX14" fmla="*/ 508000 w 1372352"/>
              <a:gd name="connsiteY14" fmla="*/ 2641600 h 2712803"/>
              <a:gd name="connsiteX15" fmla="*/ 162560 w 1372352"/>
              <a:gd name="connsiteY15" fmla="*/ 2702560 h 2712803"/>
              <a:gd name="connsiteX16" fmla="*/ 0 w 1372352"/>
              <a:gd name="connsiteY16" fmla="*/ 2712720 h 2712803"/>
              <a:gd name="connsiteX17" fmla="*/ 0 w 1372352"/>
              <a:gd name="connsiteY17" fmla="*/ 2712720 h 27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72352" h="2712803">
                <a:moveTo>
                  <a:pt x="0" y="0"/>
                </a:moveTo>
                <a:cubicBezTo>
                  <a:pt x="74506" y="4233"/>
                  <a:pt x="149013" y="8467"/>
                  <a:pt x="223520" y="20320"/>
                </a:cubicBezTo>
                <a:cubicBezTo>
                  <a:pt x="298027" y="32173"/>
                  <a:pt x="377613" y="47413"/>
                  <a:pt x="447040" y="71120"/>
                </a:cubicBezTo>
                <a:cubicBezTo>
                  <a:pt x="516467" y="94827"/>
                  <a:pt x="640080" y="162560"/>
                  <a:pt x="640080" y="162560"/>
                </a:cubicBezTo>
                <a:cubicBezTo>
                  <a:pt x="712893" y="196427"/>
                  <a:pt x="819573" y="223520"/>
                  <a:pt x="883920" y="274320"/>
                </a:cubicBezTo>
                <a:cubicBezTo>
                  <a:pt x="948267" y="325120"/>
                  <a:pt x="971973" y="404707"/>
                  <a:pt x="1026160" y="467360"/>
                </a:cubicBezTo>
                <a:cubicBezTo>
                  <a:pt x="1080347" y="530013"/>
                  <a:pt x="1154853" y="563880"/>
                  <a:pt x="1209040" y="650240"/>
                </a:cubicBezTo>
                <a:cubicBezTo>
                  <a:pt x="1263227" y="736600"/>
                  <a:pt x="1324187" y="883920"/>
                  <a:pt x="1351280" y="985520"/>
                </a:cubicBezTo>
                <a:cubicBezTo>
                  <a:pt x="1378373" y="1087120"/>
                  <a:pt x="1371600" y="1161627"/>
                  <a:pt x="1371600" y="1259840"/>
                </a:cubicBezTo>
                <a:cubicBezTo>
                  <a:pt x="1371600" y="1358053"/>
                  <a:pt x="1368213" y="1463040"/>
                  <a:pt x="1351280" y="1574800"/>
                </a:cubicBezTo>
                <a:cubicBezTo>
                  <a:pt x="1334347" y="1686560"/>
                  <a:pt x="1314027" y="1825413"/>
                  <a:pt x="1270000" y="1930400"/>
                </a:cubicBezTo>
                <a:cubicBezTo>
                  <a:pt x="1225973" y="2035387"/>
                  <a:pt x="1151467" y="2123440"/>
                  <a:pt x="1087120" y="2204720"/>
                </a:cubicBezTo>
                <a:cubicBezTo>
                  <a:pt x="1022773" y="2286000"/>
                  <a:pt x="949960" y="2362200"/>
                  <a:pt x="883920" y="2418080"/>
                </a:cubicBezTo>
                <a:cubicBezTo>
                  <a:pt x="817880" y="2473960"/>
                  <a:pt x="753533" y="2502747"/>
                  <a:pt x="690880" y="2540000"/>
                </a:cubicBezTo>
                <a:cubicBezTo>
                  <a:pt x="628227" y="2577253"/>
                  <a:pt x="596053" y="2614507"/>
                  <a:pt x="508000" y="2641600"/>
                </a:cubicBezTo>
                <a:cubicBezTo>
                  <a:pt x="419947" y="2668693"/>
                  <a:pt x="247227" y="2690707"/>
                  <a:pt x="162560" y="2702560"/>
                </a:cubicBezTo>
                <a:cubicBezTo>
                  <a:pt x="77893" y="2714413"/>
                  <a:pt x="0" y="2712720"/>
                  <a:pt x="0" y="2712720"/>
                </a:cubicBezTo>
                <a:lnTo>
                  <a:pt x="0" y="271272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EBD3291-EF19-486C-B964-AB7E4C4DD8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1FED3-3560-4506-9529-132C05C648F7}"/>
              </a:ext>
            </a:extLst>
          </p:cNvPr>
          <p:cNvSpPr txBox="1"/>
          <p:nvPr/>
        </p:nvSpPr>
        <p:spPr>
          <a:xfrm>
            <a:off x="1524000" y="2092960"/>
            <a:ext cx="41808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red line S is image of blue line P under homeomorphism.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S cannot be shrunk to a constant loop while keeping n and s fixed,            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07A26B-9E83-4EC5-957D-C2A9F86C47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3296907"/>
            <a:ext cx="551314" cy="1645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B5B87C-38D9-40A5-B406-D3A8CBA206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30" y="3307093"/>
            <a:ext cx="578743" cy="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645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F14DC7B-1230-4C1A-A73D-6EE8D7CAC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Projective Plane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485491-E0C5-41A3-ABA3-DFDDA3C78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C8630-D0CD-4A4D-B6A1-DD089619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A23E8-7948-4FF8-A3F1-1665BE9C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523AD-43BC-43D4-934E-9AC120CE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/>
          <a:lstStyle/>
          <a:p>
            <a:fld id="{C42A59C5-7A5B-434E-AB1B-ABC2C740CE08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AAEACE-CB37-4F5F-A2E8-B717DEFC6C0A}"/>
              </a:ext>
            </a:extLst>
          </p:cNvPr>
          <p:cNvSpPr txBox="1"/>
          <p:nvPr/>
        </p:nvSpPr>
        <p:spPr>
          <a:xfrm>
            <a:off x="6487141" y="1536569"/>
            <a:ext cx="465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line is the image of blue line, because antipodal points are identified on the sphere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E607B6B-B7A1-44B3-99B1-13B96E410464}"/>
                  </a:ext>
                </a:extLst>
              </p14:cNvPr>
              <p14:cNvContentPartPr/>
              <p14:nvPr/>
            </p14:nvContentPartPr>
            <p14:xfrm>
              <a:off x="7561360" y="415272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E607B6B-B7A1-44B3-99B1-13B96E4104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2720" y="41437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527374B-0926-4B1D-91DA-2CB967E5BB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40" y="2171701"/>
            <a:ext cx="4790459" cy="37528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EC06CE-1BC4-41F1-B6C1-F9BD02627BF2}"/>
              </a:ext>
            </a:extLst>
          </p:cNvPr>
          <p:cNvCxnSpPr/>
          <p:nvPr/>
        </p:nvCxnSpPr>
        <p:spPr>
          <a:xfrm>
            <a:off x="7244080" y="4038596"/>
            <a:ext cx="26766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F1FED3-3560-4506-9529-132C05C648F7}"/>
              </a:ext>
            </a:extLst>
          </p:cNvPr>
          <p:cNvSpPr txBox="1"/>
          <p:nvPr/>
        </p:nvSpPr>
        <p:spPr>
          <a:xfrm>
            <a:off x="1524000" y="2092960"/>
            <a:ext cx="41808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red line S is image of blue line P under homeomorphism.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S cannot be shrunk to a constant loop while keeping n and s fixed,             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             is homeomorphic to the whole circle in 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           , we can conclude that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07A26B-9E83-4EC5-957D-C2A9F86C47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3296907"/>
            <a:ext cx="551314" cy="1645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B5B87C-38D9-40A5-B406-D3A8CBA206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30" y="3307093"/>
            <a:ext cx="578743" cy="16045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F9FF8F4-0506-43F2-8AB8-0AD8E9F43953}"/>
              </a:ext>
            </a:extLst>
          </p:cNvPr>
          <p:cNvSpPr/>
          <p:nvPr/>
        </p:nvSpPr>
        <p:spPr>
          <a:xfrm>
            <a:off x="7244078" y="2700537"/>
            <a:ext cx="2753362" cy="2694424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31545C-8FBE-4B5D-B1A7-A9EB5D57A1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88" y="3558097"/>
            <a:ext cx="621852" cy="1726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9347E8-A881-453A-8D39-2D4E4D2274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58" y="3851013"/>
            <a:ext cx="190629" cy="1769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C92650E-47F7-4DB7-89C4-51FADE18A19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4100005"/>
            <a:ext cx="614400" cy="1769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2D2FE71-4958-4E86-9DDC-9F1031C7453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35" y="4400972"/>
            <a:ext cx="2059886" cy="1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02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D2A78-680B-410A-942B-812F81A6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Projective Plane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42D57-63F9-4BFA-8FBC-50F776531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3562" y="2286000"/>
            <a:ext cx="5072437" cy="35814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Let M and L be two directed diameters. Let the path Q follow M the same way P followed 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We can rotated Q continuously such that it coincides with L. Thus              and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If we take      to be       , then we conclude that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8" name="Content Placeholder 16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04F3BC7B-92BF-482B-9561-1A6283A307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95" y="2350235"/>
            <a:ext cx="4224736" cy="354261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53D97-4AFD-4F9A-B0CA-F54921A9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/>
              <a:t>3/15/2019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FA1A3-4E69-4139-95F3-033E1ED0A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baseline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University of Arizona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8F517-3B83-496C-B2F2-A4934F457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42A59C5-7A5B-434E-AB1B-ABC2C740CE08}" type="slidenum">
              <a:rPr lang="en-US" smtClean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8B20D-4A0E-4209-9F38-40C9591D53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124" y="3289393"/>
            <a:ext cx="641829" cy="2043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8CFB0-4866-48A6-BC2C-02CB8C42FE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67" y="3289394"/>
            <a:ext cx="1427657" cy="2043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C3E26C-9E5D-4C16-AFF5-D945E2757F4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65" y="3699498"/>
            <a:ext cx="157714" cy="204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641882-97A5-4582-9FD5-B88BB004031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58" y="3724183"/>
            <a:ext cx="331886" cy="154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5B27FF-21B0-4702-B65C-F2B8422B686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44" y="3976388"/>
            <a:ext cx="2022857" cy="1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617C-F06C-4FDA-B112-14830B01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Topology of SO(3)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3D8A43-D894-4D01-8423-F4E55900D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7654"/>
            <a:ext cx="9601200" cy="40197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Let      be the set of all points in        , for example set of configurations of a rotating wrench or a rotating spinor.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complete rotation of spinor corresponds to a loop     in    . We will prove that      but                  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 a sphere </a:t>
            </a:r>
            <a:r>
              <a:rPr lang="en-US" i="1" dirty="0"/>
              <a:t>S</a:t>
            </a:r>
            <a:r>
              <a:rPr lang="en-US" dirty="0"/>
              <a:t> centered at origin. Then each             can be identified with the map                    , defined by                 the position of     when S is moved to configuration  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     is an isometry on S, because distances on sphere don’t change on rotation.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Since      extends to a proper isometry on     ,       must have a fixed point            Proof of this statement is given in appendix.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u="sng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8B571-AF76-4B34-9795-1AD14EDC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823B80-FF74-4E39-96B2-955CF80AD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D11C4-67F1-4E0D-82AD-633F32BE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17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A794CD-9A78-430A-92C8-81F7876832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49" y="1952172"/>
            <a:ext cx="161524" cy="178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D25CA3-B874-417F-8C6D-F559FF7312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20" y="1898840"/>
            <a:ext cx="426667" cy="231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197A04-F518-4747-9ECE-F7C85CB6B6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64" y="2658383"/>
            <a:ext cx="161524" cy="1782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9CECDE-0374-4ED5-8022-28EC88B811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755" y="2671591"/>
            <a:ext cx="182857" cy="1721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41C6ED-D35E-41B5-9EF5-5B8760943EE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81" y="2671591"/>
            <a:ext cx="643047" cy="1782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E93C1C-D718-4CA7-A453-77AD7749B1F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49" y="2955540"/>
            <a:ext cx="1080381" cy="178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3A9D81-FD5D-419E-9A8C-6C9062BA97D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06" y="3390653"/>
            <a:ext cx="646095" cy="1889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CE58B9-44D9-440D-92E4-7E695823430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27" y="3672236"/>
            <a:ext cx="1234801" cy="2098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DC7AEC2-45B0-4CCD-B52D-942BF91CEE5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744" y="3651435"/>
            <a:ext cx="862476" cy="2514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BE15C6-5724-4970-89CF-491DD6FFC64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930" y="3734137"/>
            <a:ext cx="148036" cy="12142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01AF5C-BECD-45A1-9A63-DE067E844DA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26" y="4020007"/>
            <a:ext cx="152381" cy="11428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B91E27-CA1F-443D-AC51-42674489643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56" y="4373976"/>
            <a:ext cx="233143" cy="22857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F664013-776C-4F4E-A33C-8A9866668BC4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43" y="4837464"/>
            <a:ext cx="233143" cy="2285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0942362-566F-4E2C-9FF4-A7FF708EEF0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02" y="4818611"/>
            <a:ext cx="271238" cy="21028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6ACC2D4-1A8D-435F-9042-79471A0242D3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971" y="4837464"/>
            <a:ext cx="233143" cy="22857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AF6C75-CC68-46D1-986A-29C6F7E67D10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352" y="4798038"/>
            <a:ext cx="1258667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3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1C7E-9C7E-4444-AA78-F9847831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Topology of SO(3)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907B2-8F07-4D52-89CA-32D5B65D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43959"/>
            <a:ext cx="4972523" cy="43690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Let              , this would mean that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Let      have       and       as fixed points on the opposite sides of disc D. The sphere S can be brought into the configuration     by a rotation of r radius about an axis passing through      and    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Viewing the rotations from       down on    , any rotation is can be represented as an anti-clockwise rotation about the axis of magnitude between 0 and     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However since opposite points are identified, only rotations between 0 and    are sufficient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58CB0-A792-4BAE-94CC-F73BD2984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D834A-85C1-43AC-A2AC-C4F2D2F1E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FE209-5626-41E6-ACAA-05BDBC1C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901B1B-6557-4AB4-9AEA-D67A8C4B91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30" y="1814136"/>
            <a:ext cx="751238" cy="23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25130B-A8C3-4D05-956A-DD76BC76F16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150" y="1814136"/>
            <a:ext cx="736000" cy="236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477A7F-538C-49C1-8C89-6A2AD533EA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33" y="2283480"/>
            <a:ext cx="233143" cy="2285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C68ED2-ABC1-46C8-B6B2-FE1FA674E84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047" y="2325963"/>
            <a:ext cx="268190" cy="1508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A1E0A5-5760-4382-A124-A6CF2EEF24E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09" y="2323262"/>
            <a:ext cx="228571" cy="1508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5C2300-8268-4D2B-9EDB-5C9E70ED3F0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697" y="2904912"/>
            <a:ext cx="152381" cy="114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635FFD-893A-483F-9DD7-210757DECF6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76" y="3482026"/>
            <a:ext cx="268190" cy="1508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93DF88E-0D3A-4F47-9C96-B1C66441EFA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14" y="3478463"/>
            <a:ext cx="216117" cy="142637"/>
          </a:xfrm>
          <a:prstGeom prst="rect">
            <a:avLst/>
          </a:prstGeom>
        </p:spPr>
      </p:pic>
      <p:pic>
        <p:nvPicPr>
          <p:cNvPr id="27" name="Picture 26" descr="A close up of an umbrella&#10;&#10;Description generated with high confidence">
            <a:extLst>
              <a:ext uri="{FF2B5EF4-FFF2-40B4-BE49-F238E27FC236}">
                <a16:creationId xmlns:a16="http://schemas.microsoft.com/office/drawing/2014/main" id="{8A8056BF-F27D-4106-95FA-6E889121167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61" y="1676982"/>
            <a:ext cx="4978656" cy="39118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955904-951B-4CC8-B1A3-08B061626B8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080" y="2252801"/>
            <a:ext cx="268190" cy="1508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B8E2BD-EB44-43BE-B5A0-3DE809F8D8B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65" y="4276455"/>
            <a:ext cx="228571" cy="1508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83457D-6F9F-4D27-89DD-1373C1C4DCB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87" y="2045394"/>
            <a:ext cx="138667" cy="1142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3D75B52-6BC3-49C2-9E96-793D8734F86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087" y="4351883"/>
            <a:ext cx="94476" cy="1142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A34750-32FB-473F-AB78-614337426CA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296" y="2078372"/>
            <a:ext cx="105143" cy="11428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0C1F1CC-5D4D-4958-AB6B-BAD08FD0C2A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45" y="3907593"/>
            <a:ext cx="268190" cy="1508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3C5CC1E-5931-4EFD-82E3-35DBA526006B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590" y="3911702"/>
            <a:ext cx="216117" cy="1426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21E27C9-C03E-4D73-BA15-6A445D26A4E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45" y="4725778"/>
            <a:ext cx="259048" cy="17066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CA462BD-2037-41B7-9359-88E4C24C5CE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69" y="5496399"/>
            <a:ext cx="138667" cy="1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80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562E-7265-4278-BCFF-2B3191D80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Topology of SO(3)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FC9FD-EA9B-42A1-B66F-DC88FAFFF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25105"/>
            <a:ext cx="9601200" cy="41422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Rotation of spinor can thus be represented by a vector           whose direction is from center of the sphere to       and magnitude is                             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Set of all            forms a solid ball B of radius    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Since rotations of magnitude    about V and –V are the same, opposite points on the boundary of B are identified.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Thus SO(3) is equivalent to a solid ball , with boundary points identified with their respective antipodal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different proof of the same theorem can be written using quaternion algebra to represent rotations.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E74A8-1E1B-4615-B5E1-0B9F73910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03F-8564-45D4-97A2-785D6EFB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BFB3D-91E5-4FAF-B8EE-A29337FD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71E5E-FA83-41FA-9A04-36897BA11B6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969" y="2152846"/>
            <a:ext cx="268190" cy="150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FF55D1-9CA9-4839-9EF7-2EB70C1956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609" y="1801640"/>
            <a:ext cx="554667" cy="251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F5F4E9-FFE9-4E9F-81EF-BFDC367A14D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370" y="2083660"/>
            <a:ext cx="1775238" cy="254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A10600-67B1-490E-A597-7FEDE855401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75" y="2515684"/>
            <a:ext cx="554667" cy="251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CC1877-4F9E-4DFE-9F2F-01071693C1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07" y="3039671"/>
            <a:ext cx="138667" cy="111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5F9658-F4F8-498F-ACF2-C4CFF41DBAE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078" y="2604633"/>
            <a:ext cx="138667" cy="1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8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B041-8230-428A-A6E9-2AB910B6E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Candle Dance (1:40 sec)</a:t>
            </a:r>
          </a:p>
        </p:txBody>
      </p:sp>
      <p:pic>
        <p:nvPicPr>
          <p:cNvPr id="5" name="videoplayback">
            <a:hlinkClick r:id="" action="ppaction://media"/>
            <a:extLst>
              <a:ext uri="{FF2B5EF4-FFF2-40B4-BE49-F238E27FC236}">
                <a16:creationId xmlns:a16="http://schemas.microsoft.com/office/drawing/2014/main" id="{A9D9CE35-5FE3-4B5A-9FC2-A04A4CA490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9263" y="2286000"/>
            <a:ext cx="6365875" cy="35814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A2BF9-EE53-4576-AC1C-968B43F4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237962-A6C8-48D6-BD2C-2EDA0FC9D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University of Arizona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DF394-177A-43C8-954D-06683A04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7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B02D-A209-4C4B-A900-1E37E4751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5928"/>
          </a:xfrm>
        </p:spPr>
        <p:txBody>
          <a:bodyPr/>
          <a:lstStyle/>
          <a:p>
            <a:pPr algn="ctr"/>
            <a:r>
              <a:rPr lang="en-US" dirty="0"/>
              <a:t>Loops in SO(3)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56031-E07D-47A1-8774-1BAB3ACF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1984"/>
            <a:ext cx="9601200" cy="425541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 a full rotation of the spinor about a particular axis L. As the amount of angle goes from 0 to      , configuration of the spinor takes a path in the ball B from center O to the edge along L and back to O coming back from the other side, -L.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loop P is analogous to the one we saw for projective plane.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prove that            , we construct a model analogous to previous case by considering the 3-ball in 4 space. We can stretch 3-ball to a hemisphere in 4-space and complete the 4-sphere.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Identifying the antipodal points on the boundary of the 4-sphere gives us a representation of SO(3) in 4-space.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Proof that             and                    proceeds just like in the previous case.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30360-5D8D-49C4-B79D-E64E4F2D1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A18EB-E161-4B0E-805D-3AB40B00E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1BDEA-9B4E-49B6-B2EE-608E19AA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53DCB-C6EF-4617-8F89-12319679D2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02" y="2008942"/>
            <a:ext cx="259048" cy="170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F56B98-0F32-47F9-B4DC-868EA64BB8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48" y="3171597"/>
            <a:ext cx="643048" cy="178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00564-CCC7-42A5-AB65-4FEFC371A62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24" y="4897138"/>
            <a:ext cx="643048" cy="178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7D451-C243-4FB5-8C1C-7A18FA9689F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26" y="4897138"/>
            <a:ext cx="1080381" cy="1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0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0DD9C-88B5-4BB0-AC9D-1F5E34CC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:      has a fixed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7F36-F629-4C87-9C5D-055499889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8544"/>
            <a:ext cx="9601200" cy="4198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Proof: Let                       be the eigenvalue equation for the linear map      .</a:t>
            </a:r>
          </a:p>
          <a:p>
            <a:pPr marL="0" indent="0">
              <a:buNone/>
            </a:pPr>
            <a:r>
              <a:rPr lang="en-US" dirty="0"/>
              <a:t>Since                           , we can conclude that              .</a:t>
            </a:r>
          </a:p>
          <a:p>
            <a:pPr marL="0" indent="0">
              <a:buNone/>
            </a:pPr>
            <a:r>
              <a:rPr lang="en-US" dirty="0"/>
              <a:t>Since                                     , we conclude that                  , thus det(    ) = 1.</a:t>
            </a:r>
          </a:p>
          <a:p>
            <a:pPr marL="0" indent="0">
              <a:buNone/>
            </a:pPr>
            <a:r>
              <a:rPr lang="en-US" dirty="0"/>
              <a:t>Since det(M) = product of eigenvalues, we conclude that                      .</a:t>
            </a:r>
          </a:p>
          <a:p>
            <a:pPr marL="0" indent="0">
              <a:buNone/>
            </a:pPr>
            <a:r>
              <a:rPr lang="en-US" dirty="0"/>
              <a:t>Since             ,      must be the cube roots of unity              . Since 1 is one of the eigenvalues,      must have a fixed point.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BC50E-64CB-4938-AAE2-787009F61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D492C-C51F-43AC-9A0B-B3085AAD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EB03D-58F1-495B-A843-4AE7561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5286AB-7424-4317-8A71-9B1E741631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73" y="777187"/>
            <a:ext cx="512914" cy="502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3F5719-601B-4A3F-AB39-0CB184DF5A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222" y="1748148"/>
            <a:ext cx="1238857" cy="251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85D6FB-1C51-4AE3-9577-802A31A1AFC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541" y="1729294"/>
            <a:ext cx="233143" cy="228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717D02-BAE2-4045-8CA2-82E18732DFF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29" y="2171700"/>
            <a:ext cx="1552761" cy="2544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449584-B7A5-4E8C-844D-2764946F4E5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45" y="2171700"/>
            <a:ext cx="704000" cy="2529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288FB2-2DFE-4B22-8406-FE298112A20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29" y="2575946"/>
            <a:ext cx="2198856" cy="2742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E2408FA-A520-4125-BC78-5149CBBE384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673" y="2578565"/>
            <a:ext cx="961524" cy="2742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334B7F-B030-409E-96E0-9E075DBE21B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435" y="2631088"/>
            <a:ext cx="233143" cy="2285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D19A90C-5760-4721-9954-AC4611893ED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75" y="3084822"/>
            <a:ext cx="1214476" cy="2163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BB534E1-DF13-4517-9215-56AD8074175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75" y="3483596"/>
            <a:ext cx="704000" cy="25295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B892404-E0B8-4163-8D91-FECBAD00F81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4" y="3520852"/>
            <a:ext cx="126476" cy="17828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D6DB7B2-0968-4244-9D82-EA928A2539CF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78" y="3477500"/>
            <a:ext cx="752762" cy="2590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E925317-EF1C-4F43-954F-FA829C8C5DD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49" y="3767972"/>
            <a:ext cx="233143" cy="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06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E595-FDA3-4306-ACB8-C091B246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1C93A-10E3-4EAE-8779-A11CA712B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6957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Ethan D. </a:t>
            </a:r>
            <a:r>
              <a:rPr lang="en-US" dirty="0" err="1"/>
              <a:t>Bolker</a:t>
            </a:r>
            <a:r>
              <a:rPr lang="en-US" dirty="0"/>
              <a:t>, The Spinor Spanner</a:t>
            </a:r>
            <a:r>
              <a:rPr lang="en-US" i="1" dirty="0"/>
              <a:t>, The American Mathematical Monthly, </a:t>
            </a:r>
            <a:r>
              <a:rPr lang="en-US" dirty="0"/>
              <a:t>Vol. 80, No. 9. (Nov., 1973), pp. 977-984.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Wikipedia contributors, "Homotopy," </a:t>
            </a:r>
            <a:r>
              <a:rPr lang="en-US" i="1" dirty="0"/>
              <a:t>Wikipedia, The Free Encyclopedia,</a:t>
            </a:r>
            <a:r>
              <a:rPr lang="en-US" dirty="0"/>
              <a:t> </a:t>
            </a:r>
            <a:r>
              <a:rPr lang="en-US" dirty="0">
                <a:hlinkClick r:id="rId2"/>
              </a:rPr>
              <a:t>https://en.wikipedia.org/w/index.php?title=Homotopy&amp;oldid=881471122</a:t>
            </a:r>
            <a:r>
              <a:rPr lang="en-US" dirty="0"/>
              <a:t> (accessed March 6, 2019).</a:t>
            </a:r>
            <a:r>
              <a:rPr lang="en-US" i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Wikipedia contributors, "Real projective plane," </a:t>
            </a:r>
            <a:r>
              <a:rPr lang="en-US" i="1" dirty="0"/>
              <a:t>Wikipedia, The Free Encyclopedia,</a:t>
            </a:r>
            <a:r>
              <a:rPr lang="en-US" dirty="0"/>
              <a:t> </a:t>
            </a:r>
            <a:r>
              <a:rPr lang="en-US" dirty="0">
                <a:hlinkClick r:id="rId3"/>
              </a:rPr>
              <a:t>https://en.wikipedia.org/w/index.php?title=Real_projective_plane&amp;oldid=879484668</a:t>
            </a:r>
            <a:r>
              <a:rPr lang="en-US" dirty="0"/>
              <a:t> (accessed March 12, 2019).</a:t>
            </a:r>
            <a:r>
              <a:rPr lang="en-US" i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 err="1"/>
              <a:t>Pandanggo</a:t>
            </a:r>
            <a:r>
              <a:rPr lang="en-US" i="1" dirty="0"/>
              <a:t> </a:t>
            </a:r>
            <a:r>
              <a:rPr lang="en-US" i="1" dirty="0" err="1"/>
              <a:t>sa</a:t>
            </a:r>
            <a:r>
              <a:rPr lang="en-US" i="1" dirty="0"/>
              <a:t> </a:t>
            </a:r>
            <a:r>
              <a:rPr lang="en-US" i="1" dirty="0" err="1"/>
              <a:t>ilaw</a:t>
            </a:r>
            <a:r>
              <a:rPr lang="en-US" i="1" dirty="0"/>
              <a:t> - Candle Dance</a:t>
            </a:r>
            <a:r>
              <a:rPr lang="en-US" dirty="0"/>
              <a:t>. Available at: </a:t>
            </a:r>
            <a:r>
              <a:rPr lang="en-US" dirty="0">
                <a:hlinkClick r:id="rId4"/>
              </a:rPr>
              <a:t>https://www.youtube.com/watch?v=4Gf8Xa0N2yk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1922-76E2-4E77-919F-A00BD3A9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5F2AD-D5B5-4219-A277-8A64FF59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883EB-CCCE-484B-90F3-B879198D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7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55568-3413-44E9-855C-CE05B378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34307-6382-4071-96FF-D78302E50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Crossley, M. (2010). </a:t>
            </a:r>
            <a:r>
              <a:rPr lang="en-US" i="1" dirty="0"/>
              <a:t>Essential topology</a:t>
            </a:r>
            <a:r>
              <a:rPr lang="en-US" dirty="0"/>
              <a:t>. London: Springer, p.51.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Rowland, Todd</a:t>
            </a:r>
            <a:r>
              <a:rPr lang="en-US" dirty="0"/>
              <a:t> and </a:t>
            </a:r>
            <a:r>
              <a:rPr lang="en-US" dirty="0" err="1">
                <a:hlinkClick r:id="rId3"/>
              </a:rPr>
              <a:t>Weisstein</a:t>
            </a:r>
            <a:r>
              <a:rPr lang="en-US" dirty="0">
                <a:hlinkClick r:id="rId3"/>
              </a:rPr>
              <a:t>, Eric W.</a:t>
            </a:r>
            <a:r>
              <a:rPr lang="en-US" dirty="0"/>
              <a:t> "Fundamental Group." From </a:t>
            </a:r>
            <a:r>
              <a:rPr lang="en-US" i="1" dirty="0" err="1">
                <a:hlinkClick r:id="rId4"/>
              </a:rPr>
              <a:t>MathWorld</a:t>
            </a:r>
            <a:r>
              <a:rPr lang="en-US" dirty="0"/>
              <a:t>--A Wolfram Web Resource. </a:t>
            </a:r>
            <a:r>
              <a:rPr lang="en-US" dirty="0">
                <a:hlinkClick r:id="rId5"/>
              </a:rPr>
              <a:t>http://mathworld.wolfram.com/FundamentalGroup.html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Averett</a:t>
            </a:r>
            <a:r>
              <a:rPr lang="en-US" dirty="0"/>
              <a:t>, M. (2018). </a:t>
            </a:r>
            <a:r>
              <a:rPr lang="en-US" i="1" dirty="0"/>
              <a:t>Mathematical Cut-and-Paste: An Introduction to the Topology of Surfaces</a:t>
            </a:r>
            <a:r>
              <a:rPr lang="en-US" dirty="0"/>
              <a:t>. [online] Mathcircle.berkeley.edu. Available at: http://mathcircle.berkeley.edu/sites/default/files/handouts/2018/topology_of_surfaces_2018_0.pdf [Accessed 6 Mar. 2019].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Pengelley</a:t>
            </a:r>
            <a:r>
              <a:rPr lang="en-US" dirty="0"/>
              <a:t>, D. (2016). </a:t>
            </a:r>
            <a:r>
              <a:rPr lang="en-US" i="1" dirty="0"/>
              <a:t>The Belt Trick</a:t>
            </a:r>
            <a:r>
              <a:rPr lang="en-US" dirty="0"/>
              <a:t>. [online] YouTube. Available at: https://www.youtube.com/watch?v=Vfh21o-JW9Q [Accessed 14 Mar. 2019].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39D4B-2CAF-47CA-ADF8-5EA3948A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78C20-648F-4C23-8B69-ECCA2AB5A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B8B6F-7E12-42BA-9E2D-4135DE28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8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D5CC-430D-46F9-B877-1FE07A8C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Dirac Spanner</a:t>
            </a:r>
          </a:p>
        </p:txBody>
      </p:sp>
      <p:pic>
        <p:nvPicPr>
          <p:cNvPr id="8" name="Content Placeholder 7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0EEA7909-FDBE-4A0C-B67F-DB4D2E6C4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27" y="1910080"/>
            <a:ext cx="7880755" cy="2651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5B40-38BE-4140-9735-1FD1FCDC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BABC7-D6EC-4235-B6E6-679CC1D8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51C6D-209B-43CB-A726-2607058FE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2CB2-2781-48F4-993C-200F4E6E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Belt Trick</a:t>
            </a:r>
          </a:p>
        </p:txBody>
      </p:sp>
      <p:pic>
        <p:nvPicPr>
          <p:cNvPr id="7" name="y2mate.com - the_belt_trick_Vfh21o-JW9Q_360p">
            <a:hlinkClick r:id="" action="ppaction://media"/>
            <a:extLst>
              <a:ext uri="{FF2B5EF4-FFF2-40B4-BE49-F238E27FC236}">
                <a16:creationId xmlns:a16="http://schemas.microsoft.com/office/drawing/2014/main" id="{C557A18A-7BA7-4B6C-ACBE-0556851871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6639" y="1913641"/>
            <a:ext cx="6786097" cy="39537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689B6-1EB5-4DB1-8736-2B226E5D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89FCE-6158-4483-9D99-DB90B2EF3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4F87C-D0DE-457A-9F25-49E25143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9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3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FA4F-31A4-4891-9C44-C75EB4C63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3164"/>
          </a:xfrm>
        </p:spPr>
        <p:txBody>
          <a:bodyPr/>
          <a:lstStyle/>
          <a:p>
            <a:pPr algn="ctr"/>
            <a:r>
              <a:rPr lang="en-US" dirty="0"/>
              <a:t>What is Homotopy?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FB735-7EE8-4946-A1AD-8011F327404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 bwMode="auto">
              <a:xfrm>
                <a:off x="1139105" y="1710964"/>
                <a:ext cx="5690647" cy="4119513"/>
              </a:xfr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 Path: Continuous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 Loops: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 Homotopy: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if two loops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 can be deformed into each other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 Must remain completely inside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; avoid obstacles!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 Sense of Direction must be preserved.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FB735-7EE8-4946-A1AD-8011F327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 bwMode="auto">
              <a:xfrm>
                <a:off x="1139105" y="1710964"/>
                <a:ext cx="5690647" cy="4119513"/>
              </a:xfrm>
              <a:blipFill>
                <a:blip r:embed="rId2"/>
                <a:stretch>
                  <a:fillRect l="-964" r="-192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DF9A784-95A2-484D-B702-80D8751B7B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991" y="2149309"/>
            <a:ext cx="2844342" cy="29034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E0D05-4849-480C-B0A2-FE55153B4256}"/>
              </a:ext>
            </a:extLst>
          </p:cNvPr>
          <p:cNvSpPr txBox="1"/>
          <p:nvPr/>
        </p:nvSpPr>
        <p:spPr>
          <a:xfrm>
            <a:off x="5637229" y="29741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66422-2712-4553-9126-8F8041C26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6C057-B45E-46F2-AFFB-550C95CD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251F9DB-F20B-4969-B546-793226D40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77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FA4F-31A4-4891-9C44-C75EB4C63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3164"/>
          </a:xfrm>
        </p:spPr>
        <p:txBody>
          <a:bodyPr/>
          <a:lstStyle/>
          <a:p>
            <a:pPr algn="ctr"/>
            <a:r>
              <a:rPr lang="en-US" dirty="0"/>
              <a:t>What is Homotopy?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FB735-7EE8-4946-A1AD-8011F327404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 bwMode="auto">
              <a:xfrm>
                <a:off x="1139105" y="1710964"/>
                <a:ext cx="5690647" cy="4119513"/>
              </a:xfr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 Path: Continuous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 Loops: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 Homotopy: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if two loops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can be deformed into each other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 Must remain completely inside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; avoid obstacles!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 Sense of Direction must be preserved.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3FB735-7EE8-4946-A1AD-8011F3274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 bwMode="auto">
              <a:xfrm>
                <a:off x="1139105" y="1710964"/>
                <a:ext cx="5690647" cy="4119513"/>
              </a:xfrm>
              <a:blipFill>
                <a:blip r:embed="rId2"/>
                <a:stretch>
                  <a:fillRect l="-96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F4E0D05-4849-480C-B0A2-FE55153B4256}"/>
              </a:ext>
            </a:extLst>
          </p:cNvPr>
          <p:cNvSpPr txBox="1"/>
          <p:nvPr/>
        </p:nvSpPr>
        <p:spPr>
          <a:xfrm>
            <a:off x="5637229" y="29741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A9519-3C21-4F6A-96A6-CA28ED9F02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6A45958F-2A89-4950-BAF8-009D949F6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2" y="2374811"/>
            <a:ext cx="3248916" cy="3403775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0CC14B2-3EC7-4F4F-80C7-5387BB96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B8CF9CA-FD49-4C50-B154-A8462D4C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481B0E7-761E-4D40-B070-B755AA3A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FC22-FA5D-45F6-A0E6-0ED21F31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Fundamental Group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67411E-1810-4FE0-A8B7-DCD64ADB05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9168" y="1907112"/>
            <a:ext cx="3327662" cy="791852"/>
          </a:xfrm>
        </p:spPr>
      </p:pic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0BE11780-C796-4504-8FD0-E180B85F2A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F9977-3B6D-4A75-91E9-386C0642E849}"/>
              </a:ext>
            </a:extLst>
          </p:cNvPr>
          <p:cNvSpPr txBox="1"/>
          <p:nvPr/>
        </p:nvSpPr>
        <p:spPr>
          <a:xfrm>
            <a:off x="1140643" y="2382559"/>
            <a:ext cx="4525955" cy="24929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Two loops in succession with twice the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Zero Loop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32E758-DA68-4972-BE61-8F7A7E7382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36" y="4076699"/>
            <a:ext cx="2230856" cy="251429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30EE72ED-3F70-43A6-9E13-11AC9EB4D342}"/>
              </a:ext>
            </a:extLst>
          </p:cNvPr>
          <p:cNvSpPr/>
          <p:nvPr/>
        </p:nvSpPr>
        <p:spPr>
          <a:xfrm>
            <a:off x="7324627" y="3148553"/>
            <a:ext cx="2168165" cy="2262433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6207E71-AB6E-4404-A11C-FB0EAA0B4700}"/>
              </a:ext>
            </a:extLst>
          </p:cNvPr>
          <p:cNvSpPr/>
          <p:nvPr/>
        </p:nvSpPr>
        <p:spPr>
          <a:xfrm>
            <a:off x="7473491" y="3661504"/>
            <a:ext cx="1870436" cy="1765979"/>
          </a:xfrm>
          <a:prstGeom prst="ellips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60C38-6DB3-4301-BCCD-DB63E3B1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4C5CB-B65C-407B-BA08-3E438753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E781F-9338-478D-AFB5-F3B23F37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FC22-FA5D-45F6-A0E6-0ED21F31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Fundamental Group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9D16F0C-B6D8-49A9-9CDA-DA8A6F732F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431" y="3390899"/>
            <a:ext cx="2234153" cy="19918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1F9977-3B6D-4A75-91E9-386C0642E849}"/>
              </a:ext>
            </a:extLst>
          </p:cNvPr>
          <p:cNvSpPr txBox="1"/>
          <p:nvPr/>
        </p:nvSpPr>
        <p:spPr>
          <a:xfrm>
            <a:off x="1300299" y="2266328"/>
            <a:ext cx="4412530" cy="329320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Two loops in succession with twice the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Zero Loop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Inverse Loop: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Not necessarily abelian</a:t>
            </a:r>
          </a:p>
          <a:p>
            <a:endParaRPr lang="en-US" sz="26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432E758-DA68-4972-BE61-8F7A7E7382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8" y="3661503"/>
            <a:ext cx="2230856" cy="251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8ED459-6844-4ADC-BBA1-25F4AB88DB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38" y="4410203"/>
            <a:ext cx="1802667" cy="25142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9E2BF-59D8-4B82-AB0C-0476F1C7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D63A0-513A-46AE-972D-FE4A1478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06C7A5-6B17-44EE-B3E5-59158665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67411E-1810-4FE0-A8B7-DCD64ADB05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9168" y="1907112"/>
            <a:ext cx="3327662" cy="791852"/>
          </a:xfrm>
        </p:spPr>
      </p:pic>
    </p:spTree>
    <p:extLst>
      <p:ext uri="{BB962C8B-B14F-4D97-AF65-F5344CB8AC3E}">
        <p14:creationId xmlns:p14="http://schemas.microsoft.com/office/powerpoint/2010/main" val="4077354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B386-78D5-4510-9418-16C4E982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Pasting Edges of a Rectangle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DA6FB-823C-43BE-8F15-1466B9EA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3/15/2019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1E75E-B9BE-42FC-86D2-76CF213AD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University of Arizona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1C94F-061B-4BB4-A40B-9C809B751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A59C5-7A5B-434E-AB1B-ABC2C740CE08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888B05-4CD3-44B5-949E-9DC14BF97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12" y="1574800"/>
            <a:ext cx="4400776" cy="1981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27F85-E008-49C0-B618-B7707651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11" y="4114694"/>
            <a:ext cx="4400777" cy="20575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AB267F-66CF-49D9-92E3-3689EC753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28" y="1574800"/>
            <a:ext cx="4553184" cy="20765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70E5C6-C733-4095-935B-899B41AC0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28" y="4114694"/>
            <a:ext cx="4553184" cy="20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341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097.863"/>
  <p:tag name="LATEXADDIN" val="\documentclass{article}&#10;\usepackage{amsmath}&#10;\pagestyle{empty}&#10;\begin{document}&#10;&#10;$f(x) = x_0$ $\forall x \in [0,1 ]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104.237"/>
  <p:tag name="LATEXADDIN" val="\documentclass{article}&#10;\usepackage{amsmath}&#10;\pagestyle{empty}&#10;\begin{document}&#10;$S'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335.958"/>
  <p:tag name="LATEXADDIN" val="\documentclass{article}&#10;\usepackage{amsmath}&#10;\pagestyle{empty}&#10;\begin{document}&#10;$S' \sim 0$&#10;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1126.359"/>
  <p:tag name="LATEXADDIN" val="\documentclass{article}&#10;\usepackage{amssymb}&#10;\pagestyle{empty}&#10;\begin{document}&#10;$P*P \sim 0$ but $P \nsim 0$&#10;&#10;&#10;&#10;\end{document}"/>
  <p:tag name="IGUANATEXSIZE" val="18"/>
  <p:tag name="IGUANATEXCURSOR" val="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50.9561"/>
  <p:tag name="LATEXADDIN" val="\documentclass{article}&#10;\usepackage{amsmath}&#10;\pagestyle{empty}&#10;\begin{document}&#10;$P \sim Q$&#10;&#10;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780.6525"/>
  <p:tag name="LATEXADDIN" val="\documentclass{article}&#10;\usepackage{amsmath}&#10;\pagestyle{empty}&#10;\begin{document}&#10;$P*P \sim P*Q$&#10;&#10;&#10;&#10;\end{document}"/>
  <p:tag name="IGUANATEXSIZE" val="18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86.23921"/>
  <p:tag name="LATEXADDIN" val="\documentclass{article}&#10;\usepackage{amsmath}&#10;\pagestyle{empty}&#10;\begin{document}&#10;$Q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81.4773"/>
  <p:tag name="LATEXADDIN" val="\documentclass{article}&#10;\usepackage{amsmath}&#10;\pagestyle{empty}&#10;\begin{document}&#10;&#10;$-P$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106.112"/>
  <p:tag name="LATEXADDIN" val="\documentclass{article}&#10;\usepackage{amsmath}&#10;\pagestyle{empty}&#10;\begin{document}&#10;$P*P \sim P*-P \sim 0$&#10;&#10;&#10;&#10;\end{document}"/>
  <p:tag name="IGUANATEXSIZE" val="1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9.49008"/>
  <p:tag name="LATEXADDIN" val="\documentclass{article}&#10;\usepackage{amsmath}&#10;\pagestyle{empty}&#10;\begin{document}&#10;$\Omega$&#10;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209.9738"/>
  <p:tag name="LATEXADDIN" val="\documentclass{article}&#10;\usepackage{amssymb}&#10;\pagestyle{empty}&#10;\begin{document}&#10;$\mathbb{RP}^3$&#10;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097.863"/>
  <p:tag name="LATEXADDIN" val="\documentclass{article}&#10;\usepackage{amsmath}&#10;\pagestyle{empty}&#10;\begin{document}&#10;&#10;$f(x) = x_0$ $\forall x \in [0,1 ]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9.49008"/>
  <p:tag name="LATEXADDIN" val="\documentclass{article}&#10;\usepackage{amsmath}&#10;\pagestyle{empty}&#10;\begin{document}&#10;$\Omega$&#10;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89.98874"/>
  <p:tag name="LATEXADDIN" val="\documentclass{article}&#10;\usepackage{amsmath}&#10;\pagestyle{empty}&#10;\begin{document}&#10;$P$&#10;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16.4605"/>
  <p:tag name="LATEXADDIN" val="\documentclass{article}&#10;\usepackage{amssymb}&#10;\pagestyle{empty}&#10;\begin{document}&#10;$P \nsim 0$&#10;&#10;&#10;&#10;\end{document}"/>
  <p:tag name="IGUANATEXSIZE" val="20"/>
  <p:tag name="IGUANATEXCURSOR" val="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pagestyle{empty}&#10;\begin{document}&#10;$P*P \sim 0$&#10;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317.9602"/>
  <p:tag name="LATEXADDIN" val="\documentclass{article}&#10;\usepackage{amsmath}&#10;\pagestyle{empty}&#10;\begin{document}&#10;$\omega \in \Omega$&#10;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587.9265"/>
  <p:tag name="LATEXADDIN" val="\documentclass{article}&#10;\usepackage{amsmath}&#10;\pagestyle{empty}&#10;\begin{document}&#10;$f_\omega : S \to S$&#10;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24.4469"/>
  <p:tag name="LATEXADDIN" val="\documentclass{article}&#10;\usepackage{amsmath}&#10;\pagestyle{empty}&#10;\begin{document}&#10;$f_{\omega}(\sigma) = $&#10;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6.74165"/>
  <p:tag name="LATEXADDIN" val="\documentclass{article}&#10;\usepackage{amsmath}&#10;\pagestyle{empty}&#10;\begin{document}&#10;$\sigma$&#10;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4.99063"/>
  <p:tag name="LATEXADDIN" val="\documentclass{article}&#10;\usepackage{amsmath}&#10;\pagestyle{empty}&#10;\begin{document}&#10;$\omega$&#10;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4.7357"/>
  <p:tag name="LATEXADDIN" val="\documentclass{article}&#10;\usepackage{amsmath}&#10;\pagestyle{empty}&#10;\begin{document}&#10;&#10;$f_\omega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887.1392"/>
  <p:tag name="LATEXADDIN" val="\documentclass{article}&#10;\usepackage{amsmath}&#10;\pagestyle{empty}&#10;\begin{document}&#10;&#10;&#10;$-f(t) = f(1-t)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4.7357"/>
  <p:tag name="LATEXADDIN" val="\documentclass{article}&#10;\usepackage{amsmath}&#10;\pagestyle{empty}&#10;\begin{document}&#10;&#10;$f_\omega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33.4833"/>
  <p:tag name="LATEXADDIN" val="\documentclass{article}&#10;\usepackage{amssymb}&#10;\pagestyle{empty}&#10;\begin{document}&#10;$\mathbb{R}^3$&#10;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4.7357"/>
  <p:tag name="LATEXADDIN" val="\documentclass{article}&#10;\usepackage{amsmath}&#10;\pagestyle{empty}&#10;\begin{document}&#10;&#10;$f_\omega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19.4226"/>
  <p:tag name="LATEXADDIN" val="\documentclass{article}&#10;\usepackage{amsmath}&#10;\pagestyle{empty}&#10;\begin{document}&#10;$(f_{\omega}(\sigma) = \sigma)$&#10;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369.7038"/>
  <p:tag name="LATEXADDIN" val="\documentclass{article}&#10;\usepackage{amsmath}&#10;\pagestyle{empty}&#10;\begin{document}&#10;$\omega \neq \omega_0$&#10;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362.2047"/>
  <p:tag name="LATEXADDIN" val="\documentclass{article}&#10;\usepackage{amsmath}&#10;\usepackage{bbold}&#10;\pagestyle{empty}&#10;\begin{document}&#10;$f_{\omega} \neq$ \(\mathbb{1}\)&#10;&#10;&#10;&#10;\end{document}"/>
  <p:tag name="IGUANATEXSIZE" val="20"/>
  <p:tag name="IGUANATEXCURSOR" val="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4.7357"/>
  <p:tag name="LATEXADDIN" val="\documentclass{article}&#10;\usepackage{amsmath}&#10;\pagestyle{empty}&#10;\begin{document}&#10;$f_\omega$&#10;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31.9835"/>
  <p:tag name="LATEXADDIN" val="\documentclass{article}&#10;\usepackage{amsmath}&#10;\pagestyle{empty}&#10;\begin{document}&#10;$n_\omega$&#10;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2.4859"/>
  <p:tag name="LATEXADDIN" val="\documentclass{article}&#10;\usepackage{amsmath}&#10;\pagestyle{empty}&#10;\begin{document}&#10;$s_\omega$&#10;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4.99063"/>
  <p:tag name="LATEXADDIN" val="\documentclass{article}&#10;\usepackage{amsmath}&#10;\pagestyle{empty}&#10;\begin{document}&#10;$\omega$&#10;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1015.373"/>
  <p:tag name="LATEXADDIN" val="\documentclass{article}&#10;\usepackage{amsmath}&#10;\pagestyle{empty}&#10;\begin{document}&#10;$x_0 \to A \sim A' \to x_0$ &#10;&#10;&#10;&#10;\end{document}"/>
  <p:tag name="IGUANATEXSIZE" val="18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31.9835"/>
  <p:tag name="LATEXADDIN" val="\documentclass{article}&#10;\usepackage{amsmath}&#10;\pagestyle{empty}&#10;\begin{document}&#10;$n_\omega$&#10;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2.4859"/>
  <p:tag name="LATEXADDIN" val="\documentclass{article}&#10;\usepackage{amsmath}&#10;\pagestyle{empty}&#10;\begin{document}&#10;$s_\omega$&#10;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31.9835"/>
  <p:tag name="LATEXADDIN" val="\documentclass{article}&#10;\usepackage{amsmath}&#10;\pagestyle{empty}&#10;\begin{document}&#10;$n_\omega$&#10;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2.4859"/>
  <p:tag name="LATEXADDIN" val="\documentclass{article}&#10;\usepackage{amsmath}&#10;\pagestyle{empty}&#10;\begin{document}&#10;$s_\omega$&#10;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8.24149"/>
  <p:tag name="LATEXADDIN" val="\documentclass{article}&#10;\usepackage{amsmath}&#10;\pagestyle{empty}&#10;\begin{document}&#10;$n$&#10;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46.49417"/>
  <p:tag name="LATEXADDIN" val="\documentclass{article}&#10;\usepackage{amsmath}&#10;\pagestyle{empty}&#10;\begin{document}&#10;$s$&#10;&#10;&#10;&#10;\end{document}"/>
  <p:tag name="IGUANATEXSIZE" val="20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LATEXADDIN" val="\documentclass{article}&#10;\usepackage{amsmath}&#10;\pagestyle{empty}&#10;\begin{document}&#10;$r$&#10;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31.9835"/>
  <p:tag name="LATEXADDIN" val="\documentclass{article}&#10;\usepackage{amsmath}&#10;\pagestyle{empty}&#10;\begin{document}&#10;$n_\omega$&#10;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12.4859"/>
  <p:tag name="LATEXADDIN" val="\documentclass{article}&#10;\usepackage{amsmath}&#10;\pagestyle{empty}&#10;\begin{document}&#10;$s_\omega$&#10;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27.4841"/>
  <p:tag name="LATEXADDIN" val="\documentclass{article}&#10;\usepackage{amsmath}&#10;\pagestyle{empty}&#10;\begin{document}&#10;$2\pi$&#10;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301.4623"/>
  <p:tag name="LATEXADDIN" val="\documentclass{article}&#10;\usepackage{amssymb}&#10;\pagestyle{empty}&#10;\begin{document}&#10;$S \nsim 0$&#10;&#10;&#10;&#10;\end{document}"/>
  <p:tag name="IGUANATEXSIZE" val="18"/>
  <p:tag name="IGUANATEXCURSOR" val="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8.24149"/>
  <p:tag name="LATEXADDIN" val="\documentclass{article}&#10;\usepackage{amsmath}&#10;\pagestyle{empty}&#10;\begin{document}&#10;$\pi$&#10;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31.9835"/>
  <p:tag name="LATEXADDIN" val="\documentclass{article}&#10;\usepackage{amsmath}&#10;\pagestyle{empty}&#10;\begin{document}&#10;$n_\omega$&#10;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2.9659"/>
  <p:tag name="LATEXADDIN" val="\documentclass{article}&#10;\usepackage{amsmath}&#10;\pagestyle{empty}&#10;\begin{document}&#10;$m(\omega)$&#10;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73.6408"/>
  <p:tag name="LATEXADDIN" val="\documentclass{article}&#10;\usepackage{amsmath}&#10;\pagestyle{empty}&#10;\begin{document}&#10;$0 \leq \|m(\omega)\| \leq \pi$&#10;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2.9659"/>
  <p:tag name="LATEXADDIN" val="\documentclass{article}&#10;\usepackage{amsmath}&#10;\pagestyle{empty}&#10;\begin{document}&#10;$m(\omega)$&#10;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8.24149"/>
  <p:tag name="LATEXADDIN" val="\documentclass{article}&#10;\usepackage{amsmath}&#10;\pagestyle{empty}&#10;\begin{document}&#10;$\pi$&#10;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68.24149"/>
  <p:tag name="LATEXADDIN" val="\documentclass{article}&#10;\usepackage{amsmath}&#10;\pagestyle{empty}&#10;\begin{document}&#10;$\pi$&#10;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127.4841"/>
  <p:tag name="LATEXADDIN" val="\documentclass{article}&#10;\usepackage{amsmath}&#10;\pagestyle{empty}&#10;\begin{document}&#10;$2\pi$&#10;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16.4605"/>
  <p:tag name="LATEXADDIN" val="\documentclass{article}&#10;\usepackage{amssymb}&#10;\pagestyle{empty}&#10;\begin{document}&#10;$P \nsim 0$&#10;&#10;&#10;&#10;\end{document}"/>
  <p:tag name="IGUANATEXSIZE" val="20"/>
  <p:tag name="IGUANATEXCURSOR" val="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16.4605"/>
  <p:tag name="LATEXADDIN" val="\documentclass{article}&#10;\usepackage{amssymb}&#10;\pagestyle{empty}&#10;\begin{document}&#10;$P \nsim 0$&#10;&#10;&#10;&#10;\end{document}"/>
  <p:tag name="IGUANATEXSIZE" val="20"/>
  <p:tag name="IGUANATEXCURSOR" val="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16.4605"/>
  <p:tag name="LATEXADDIN" val="\documentclass{article}&#10;\usepackage{amssymb}&#10;\pagestyle{empty}&#10;\begin{document}&#10;$P \nsim 0$&#10;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1.6835"/>
  <p:tag name="LATEXADDIN" val="\documentclass{article}&#10;\usepackage{amsmath}&#10;\pagestyle{empty}&#10;\begin{document}&#10;$P*P \sim 0$&#10;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4.7357"/>
  <p:tag name="LATEXADDIN" val="\documentclass{article}&#10;\usepackage{amsmath}&#10;\pagestyle{empty}&#10;\begin{document}&#10;$f_\omega$&#10;&#10;&#10;&#10;\end{document}"/>
  <p:tag name="IGUANATEXSIZE" val="44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09.6738"/>
  <p:tag name="LATEXADDIN" val="\documentclass{article}&#10;\usepackage{amsmath}&#10;\pagestyle{empty}&#10;\begin{document}&#10;$f_{\omega}(\sigma) = \lambda\sigma$&#10;&#10;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4.7357"/>
  <p:tag name="LATEXADDIN" val="\documentclass{article}&#10;\usepackage{amsmath}&#10;\pagestyle{empty}&#10;\begin{document}&#10;$f_\omega$&#10;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64.1545"/>
  <p:tag name="LATEXADDIN" val="\documentclass{article}&#10;\usepackage{amsmath}&#10;\pagestyle{empty}&#10;\begin{document}&#10;$\|f_{\omega}(\sigma)\| = \|\sigma\|$&#10;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46.4567"/>
  <p:tag name="LATEXADDIN" val="\documentclass{article}&#10;\usepackage{amsmath}&#10;\pagestyle{empty}&#10;\begin{document}&#10;$|\lambda| = 1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1082.115"/>
  <p:tag name="LATEXADDIN" val="\documentclass{article}&#10;\usepackage{amsmath}&#10;\pagestyle{empty}&#10;\begin{document}&#10;$\|f_{\omega}(\sigma)\|^2 = f_{\omega}^{T}f_{\omega}(\sigma)$&#10;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9832"/>
  <p:tag name="ORIGINALWIDTH" val="473.1909"/>
  <p:tag name="LATEXADDIN" val="\documentclass{article}&#10;\usepackage{amssymb}&#10;\usepackage{bbold}&#10;\pagestyle{empty}&#10;\begin{document}&#10;$f_{\omega}^{T}f_{\omega}=$\(\mathbb{1}\)&#10;&#10;&#10;&#10;\end{document}"/>
  <p:tag name="IGUANATEXSIZE" val="20"/>
  <p:tag name="IGUANATEXCURSOR" val="1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4.7357"/>
  <p:tag name="LATEXADDIN" val="\documentclass{article}&#10;\usepackage{amsmath}&#10;\pagestyle{empty}&#10;\begin{document}&#10;$f_\omega$&#10;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597.6753"/>
  <p:tag name="LATEXADDIN" val="\documentclass{article}&#10;\usepackage{amsmath}&#10;\pagestyle{empty}&#10;\begin{document}&#10;$\lambda_1\lambda_2\lambda_3 = 1$&#10;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301.4623"/>
  <p:tag name="LATEXADDIN" val="\documentclass{article}&#10;\usepackage{amssymb}&#10;\pagestyle{empty}&#10;\begin{document}&#10;$S \nsim 0$&#10;&#10;&#10;&#10;\end{document}"/>
  <p:tag name="IGUANATEXSIZE" val="18"/>
  <p:tag name="IGUANATEXCURSOR" val="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346.4567"/>
  <p:tag name="LATEXADDIN" val="\documentclass{article}&#10;\usepackage{amsmath}&#10;\pagestyle{empty}&#10;\begin{document}&#10;$|\lambda| = 1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2.24221"/>
  <p:tag name="LATEXADDIN" val="\documentclass{article}&#10;\usepackage{amsmath}&#10;\pagestyle{empty}&#10;\begin{document}&#10;&#10;$\lambda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370.4537"/>
  <p:tag name="LATEXADDIN" val="\documentclass{article}&#10;\usepackage{amsmath}&#10;\pagestyle{empty}&#10;\begin{document}&#10;&#10;$1, \omega, \omega^2$&#10;&#10;&#10;\end{document}"/>
  <p:tag name="IGUANATEXSIZE" val="20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4.7357"/>
  <p:tag name="LATEXADDIN" val="\documentclass{article}&#10;\usepackage{amsmath}&#10;\pagestyle{empty}&#10;\begin{document}&#10;$f_\omega$&#10;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316.4605"/>
  <p:tag name="LATEXADDIN" val="\documentclass{article}&#10;\usepackage{amssymb}&#10;\pagestyle{empty}&#10;\begin{document}&#10;$P \nsim 0$&#10;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305.2118"/>
  <p:tag name="LATEXADDIN" val="\documentclass{article}&#10;\usepackage{amsmath}&#10;\pagestyle{empty}&#10;\begin{document}&#10;$P*P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1290</TotalTime>
  <Words>1135</Words>
  <Application>Microsoft Office PowerPoint</Application>
  <PresentationFormat>Widescreen</PresentationFormat>
  <Paragraphs>166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Franklin Gothic Book</vt:lpstr>
      <vt:lpstr>Crop</vt:lpstr>
      <vt:lpstr>Spinning spanner ‘splains the spinning spinor</vt:lpstr>
      <vt:lpstr>Candle Dance (1:40 sec)</vt:lpstr>
      <vt:lpstr>Dirac Spanner</vt:lpstr>
      <vt:lpstr>Belt Trick</vt:lpstr>
      <vt:lpstr>What is Homotopy?</vt:lpstr>
      <vt:lpstr>What is Homotopy?</vt:lpstr>
      <vt:lpstr>Fundamental Group</vt:lpstr>
      <vt:lpstr>Fundamental Group</vt:lpstr>
      <vt:lpstr>Pasting Edges of a Rectangle</vt:lpstr>
      <vt:lpstr>Projective Plane</vt:lpstr>
      <vt:lpstr>Projective Plane</vt:lpstr>
      <vt:lpstr>Projective Plane</vt:lpstr>
      <vt:lpstr>Projective Plane</vt:lpstr>
      <vt:lpstr>Projective Plane</vt:lpstr>
      <vt:lpstr>Projective Plane</vt:lpstr>
      <vt:lpstr>Projective Plane</vt:lpstr>
      <vt:lpstr>Topology of SO(3)</vt:lpstr>
      <vt:lpstr>Topology of SO(3)</vt:lpstr>
      <vt:lpstr>Topology of SO(3)</vt:lpstr>
      <vt:lpstr>Loops in SO(3)</vt:lpstr>
      <vt:lpstr>Appendix :      has a fixed point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rotate a fermion?</dc:title>
  <dc:creator>Rohit Gupta</dc:creator>
  <cp:lastModifiedBy>Rohit Gupta</cp:lastModifiedBy>
  <cp:revision>69</cp:revision>
  <dcterms:created xsi:type="dcterms:W3CDTF">2019-03-06T15:58:03Z</dcterms:created>
  <dcterms:modified xsi:type="dcterms:W3CDTF">2019-03-16T18:05:53Z</dcterms:modified>
</cp:coreProperties>
</file>